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80" r:id="rId25"/>
    <p:sldId id="278" r:id="rId26"/>
    <p:sldId id="279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49"/>
    <p:restoredTop sz="94737"/>
  </p:normalViewPr>
  <p:slideViewPr>
    <p:cSldViewPr snapToGrid="0">
      <p:cViewPr varScale="1">
        <p:scale>
          <a:sx n="109" d="100"/>
          <a:sy n="109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5.7885631458362598E-2"/>
          <c:y val="8.0994550408719307E-2"/>
          <c:w val="0.53317435825501502"/>
          <c:h val="0.82288828337874698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Неназвані ряди 1</c:v>
                </c:pt>
              </c:strCache>
            </c:strRef>
          </c:tx>
          <c:spPr>
            <a:solidFill>
              <a:srgbClr val="0F6FC6"/>
            </a:solidFill>
            <a:ln>
              <a:noFill/>
            </a:ln>
          </c:spPr>
          <c:explosion val="1"/>
          <c:dPt>
            <c:idx val="0"/>
            <c:bubble3D val="0"/>
            <c:spPr>
              <a:solidFill>
                <a:srgbClr val="0F6FC6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1-CFF8-A040-98B3-2135D17FD1D9}"/>
              </c:ext>
            </c:extLst>
          </c:dPt>
          <c:dPt>
            <c:idx val="1"/>
            <c:bubble3D val="0"/>
            <c:spPr>
              <a:solidFill>
                <a:srgbClr val="009DD9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3-CFF8-A040-98B3-2135D17FD1D9}"/>
              </c:ext>
            </c:extLst>
          </c:dPt>
          <c:dPt>
            <c:idx val="2"/>
            <c:bubble3D val="0"/>
            <c:spPr>
              <a:solidFill>
                <a:srgbClr val="0BD0D9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5-CFF8-A040-98B3-2135D17FD1D9}"/>
              </c:ext>
            </c:extLst>
          </c:dPt>
          <c:dPt>
            <c:idx val="3"/>
            <c:bubble3D val="0"/>
            <c:spPr>
              <a:solidFill>
                <a:srgbClr val="10CF9B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7-CFF8-A040-98B3-2135D17FD1D9}"/>
              </c:ext>
            </c:extLst>
          </c:dPt>
          <c:dPt>
            <c:idx val="4"/>
            <c:bubble3D val="0"/>
            <c:spPr>
              <a:solidFill>
                <a:srgbClr val="7CCA62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9-CFF8-A040-98B3-2135D17FD1D9}"/>
              </c:ext>
            </c:extLst>
          </c:dPt>
          <c:dPt>
            <c:idx val="5"/>
            <c:bubble3D val="0"/>
            <c:spPr>
              <a:solidFill>
                <a:srgbClr val="A5C249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B-CFF8-A040-98B3-2135D17FD1D9}"/>
              </c:ext>
            </c:extLst>
          </c:dPt>
          <c:dPt>
            <c:idx val="6"/>
            <c:bubble3D val="0"/>
            <c:spPr>
              <a:solidFill>
                <a:srgbClr val="094377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D-CFF8-A040-98B3-2135D17FD1D9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F8-A040-98B3-2135D17FD1D9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F8-A040-98B3-2135D17FD1D9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F8-A040-98B3-2135D17FD1D9}"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FF8-A040-98B3-2135D17FD1D9}"/>
                </c:ext>
              </c:extLst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FF8-A040-98B3-2135D17FD1D9}"/>
                </c:ext>
              </c:extLst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FF8-A040-98B3-2135D17FD1D9}"/>
                </c:ext>
              </c:extLst>
            </c:dLbl>
            <c:dLbl>
              <c:idx val="6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FF8-A040-98B3-2135D17FD1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7"/>
                <c:pt idx="0">
                  <c:v>Про відзначення, заохочення  </c:v>
                </c:pt>
                <c:pt idx="1">
                  <c:v>Про відрядження працівників </c:v>
                </c:pt>
                <c:pt idx="2">
                  <c:v>Про участь у форумах, семінарах, конференціях</c:v>
                </c:pt>
                <c:pt idx="3">
                  <c:v>Про преміювання </c:v>
                </c:pt>
                <c:pt idx="4">
                  <c:v>Про стажування </c:v>
                </c:pt>
                <c:pt idx="5">
                  <c:v>Про присвоєння чергових рангів</c:v>
                </c:pt>
                <c:pt idx="6">
                  <c:v>Про прийняття переведення 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230</c:v>
                </c:pt>
                <c:pt idx="1">
                  <c:v>50</c:v>
                </c:pt>
                <c:pt idx="2">
                  <c:v>12</c:v>
                </c:pt>
                <c:pt idx="3">
                  <c:v>230</c:v>
                </c:pt>
                <c:pt idx="4">
                  <c:v>118</c:v>
                </c:pt>
                <c:pt idx="5">
                  <c:v>29</c:v>
                </c:pt>
                <c:pt idx="6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F8-A040-98B3-2135D17FD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c:style val="2"/>
  <c:chart>
    <c:autoTitleDeleted val="1"/>
    <c:view3D>
      <c:rotX val="30"/>
      <c:rotY val="18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F6F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F6FC6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1-6E09-4E66-B424-8333D908F2DA}"/>
              </c:ext>
            </c:extLst>
          </c:dPt>
          <c:dPt>
            <c:idx val="1"/>
            <c:bubble3D val="0"/>
            <c:spPr>
              <a:solidFill>
                <a:srgbClr val="009DD9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3-6E09-4E66-B424-8333D908F2DA}"/>
              </c:ext>
            </c:extLst>
          </c:dPt>
          <c:dPt>
            <c:idx val="2"/>
            <c:bubble3D val="0"/>
            <c:spPr>
              <a:solidFill>
                <a:srgbClr val="0BD0D9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5-6E09-4E66-B424-8333D908F2DA}"/>
              </c:ext>
            </c:extLst>
          </c:dPt>
          <c:dPt>
            <c:idx val="3"/>
            <c:bubble3D val="0"/>
            <c:spPr>
              <a:solidFill>
                <a:srgbClr val="10CF9B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7-6E09-4E66-B424-8333D908F2DA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РА - 173</c:v>
                </c:pt>
                <c:pt idx="1">
                  <c:v>РБ - 2171</c:v>
                </c:pt>
                <c:pt idx="2">
                  <c:v>РВ - 1487</c:v>
                </c:pt>
                <c:pt idx="3">
                  <c:v>РГ - 100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173</c:v>
                </c:pt>
                <c:pt idx="1">
                  <c:v>2171</c:v>
                </c:pt>
                <c:pt idx="2">
                  <c:v>1487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09-4E66-B424-8333D908F2D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1"/>
  </c:chart>
  <c:spPr>
    <a:noFill/>
    <a:ln w="9360"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022-43C6-B196-0B50AC327BBB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A022-43C6-B196-0B50AC327BBB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A022-43C6-B196-0B50AC327BBB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A022-43C6-B196-0B50AC327BBB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A022-43C6-B196-0B50AC327BBB}"/>
              </c:ext>
            </c:extLst>
          </c:dPt>
          <c:dPt>
            <c:idx val="5"/>
            <c:bubble3D val="0"/>
            <c:spPr>
              <a:solidFill>
                <a:srgbClr val="F7964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A022-43C6-B196-0B50AC327BBB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22-43C6-B196-0B50AC327BBB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22-43C6-B196-0B50AC327BBB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22-43C6-B196-0B50AC327BBB}"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22-43C6-B196-0B50AC327BB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0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defRPr>
                    </a:pPr>
                    <a:r>
                      <a:rPr lang="en-US" dirty="0"/>
                      <a:t>17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022-43C6-B196-0B50AC327BBB}"/>
                </c:ext>
              </c:extLst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022-43C6-B196-0B50AC327B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Вирішення виробничих питань та питань життєдіяльності Луцької міської територіальної громади  </c:v>
                </c:pt>
                <c:pt idx="1">
                  <c:v>Підписання договорів </c:v>
                </c:pt>
                <c:pt idx="2">
                  <c:v>Обмін досвідом </c:v>
                </c:pt>
                <c:pt idx="3">
                  <c:v>Участь у конкурсах, навчальних програмах, засіданнях, проєктах, форумах, конференціях</c:v>
                </c:pt>
                <c:pt idx="4">
                  <c:v>Участь у судових засіданнях</c:v>
                </c:pt>
                <c:pt idx="5">
                  <c:v>Участь у заходах із вшанування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</c:v>
                </c:pt>
                <c:pt idx="1">
                  <c:v>2</c:v>
                </c:pt>
                <c:pt idx="2">
                  <c:v>11</c:v>
                </c:pt>
                <c:pt idx="3">
                  <c:v>71</c:v>
                </c:pt>
                <c:pt idx="4">
                  <c:v>30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022-43C6-B196-0B50AC327B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noFill/>
    <a:ln w="9360"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8"/>
          <c:dPt>
            <c:idx val="0"/>
            <c:bubble3D val="0"/>
            <c:spPr>
              <a:gradFill>
                <a:gsLst>
                  <a:gs pos="0">
                    <a:srgbClr val="2E5F99"/>
                  </a:gs>
                  <a:gs pos="100000">
                    <a:srgbClr val="3C7AC7"/>
                  </a:gs>
                </a:gsLst>
                <a:lin ang="16200000"/>
              </a:gra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450-470E-8FFE-BBDBA6F4E49E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9C2F2C"/>
                  </a:gs>
                  <a:gs pos="100000">
                    <a:srgbClr val="CB3D39"/>
                  </a:gs>
                </a:gsLst>
                <a:lin ang="16200000"/>
              </a:gra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450-470E-8FFE-BBDBA6F4E49E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779637"/>
                  </a:gs>
                  <a:gs pos="100000">
                    <a:srgbClr val="9BC348"/>
                  </a:gs>
                </a:gsLst>
                <a:lin ang="16200000"/>
              </a:gra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B450-470E-8FFE-BBDBA6F4E49E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50-470E-8FFE-BBDBA6F4E49E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50-470E-8FFE-BBDBA6F4E49E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50-470E-8FFE-BBDBA6F4E4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7" b="0" strike="noStrike" spc="-1">
                    <a:solidFill>
                      <a:srgbClr val="40404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Висока оцінка</c:v>
                </c:pt>
                <c:pt idx="1">
                  <c:v>Добра оцінка</c:v>
                </c:pt>
                <c:pt idx="2">
                  <c:v>Задовільна оцінка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318</c:v>
                </c:pt>
                <c:pt idx="1">
                  <c:v>70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50-470E-8FFE-BBDBA6F4E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3"/>
      </c:pieChart>
      <c:spPr>
        <a:noFill/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197" b="0" strike="noStrike" spc="-1">
              <a:solidFill>
                <a:srgbClr val="595959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noFill/>
    <a:ln w="9360"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c:style val="2"/>
  <c:chart>
    <c:autoTitleDeleted val="1"/>
    <c:view3D>
      <c:rotX val="34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Неназвані ряди 1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  <c:spPr>
              <a:solidFill>
                <a:srgbClr val="4F81BD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1-6D4A-48D0-87DF-F9CFDF8AACBA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3-6D4A-48D0-87DF-F9CFDF8AACBA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5-6D4A-48D0-87DF-F9CFDF8AACBA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7-6D4A-48D0-87DF-F9CFDF8AACBA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9-6D4A-48D0-87DF-F9CFDF8AACBA}"/>
              </c:ext>
            </c:extLst>
          </c:dPt>
          <c:dPt>
            <c:idx val="5"/>
            <c:bubble3D val="0"/>
            <c:spPr>
              <a:solidFill>
                <a:srgbClr val="F79646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B-6D4A-48D0-87DF-F9CFDF8AACBA}"/>
              </c:ext>
            </c:extLst>
          </c:dPt>
          <c:dPt>
            <c:idx val="6"/>
            <c:bubble3D val="0"/>
            <c:spPr>
              <a:solidFill>
                <a:srgbClr val="2C4D75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D-6D4A-48D0-87DF-F9CFDF8AACBA}"/>
              </c:ext>
            </c:extLst>
          </c:dPt>
          <c:dPt>
            <c:idx val="7"/>
            <c:bubble3D val="0"/>
            <c:spPr>
              <a:solidFill>
                <a:srgbClr val="772C2A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F-6D4A-48D0-87DF-F9CFDF8AACBA}"/>
              </c:ext>
            </c:extLst>
          </c:dPt>
          <c:dPt>
            <c:idx val="8"/>
            <c:bubble3D val="0"/>
            <c:spPr>
              <a:solidFill>
                <a:srgbClr val="5F7530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11-6D4A-48D0-87DF-F9CFDF8AACBA}"/>
              </c:ext>
            </c:extLst>
          </c:dPt>
          <c:dPt>
            <c:idx val="9"/>
            <c:bubble3D val="0"/>
            <c:spPr>
              <a:solidFill>
                <a:srgbClr val="4D3B62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13-6D4A-48D0-87DF-F9CFDF8AACBA}"/>
              </c:ext>
            </c:extLst>
          </c:dPt>
          <c:dPt>
            <c:idx val="10"/>
            <c:bubble3D val="0"/>
            <c:spPr>
              <a:solidFill>
                <a:srgbClr val="276A7C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15-6D4A-48D0-87DF-F9CFDF8AACBA}"/>
              </c:ext>
            </c:extLst>
          </c:dPt>
          <c:dPt>
            <c:idx val="11"/>
            <c:bubble3D val="0"/>
            <c:spPr>
              <a:solidFill>
                <a:srgbClr val="B65708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17-6D4A-48D0-87DF-F9CFDF8AACBA}"/>
              </c:ext>
            </c:extLst>
          </c:dPt>
          <c:dPt>
            <c:idx val="12"/>
            <c:bubble3D val="0"/>
            <c:spPr>
              <a:solidFill>
                <a:srgbClr val="729ACA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19-6D4A-48D0-87DF-F9CFDF8AACBA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4A-48D0-87DF-F9CFDF8AACBA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4A-48D0-87DF-F9CFDF8AACBA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4A-48D0-87DF-F9CFDF8AACBA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4A-48D0-87DF-F9CFDF8AACBA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4A-48D0-87DF-F9CFDF8AACBA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4A-48D0-87DF-F9CFDF8AACBA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4A-48D0-87DF-F9CFDF8AACBA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4A-48D0-87DF-F9CFDF8AACBA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4A-48D0-87DF-F9CFDF8AACBA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D4A-48D0-87DF-F9CFDF8AACBA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D4A-48D0-87DF-F9CFDF8AACBA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D4A-48D0-87DF-F9CFDF8AACBA}"/>
                </c:ext>
              </c:extLst>
            </c:dLbl>
            <c:dLbl>
              <c:idx val="12"/>
              <c:spPr/>
              <c:txPr>
                <a:bodyPr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D4A-48D0-87DF-F9CFDF8AAC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Реєстрація вхідної/вихідної документації, що надійшла до старост</c:v>
                </c:pt>
                <c:pt idx="1">
                  <c:v>Реєстрація  заяв, звернень громадян</c:v>
                </c:pt>
                <c:pt idx="2">
                  <c:v>Реєстрація адвокатських запитів</c:v>
                </c:pt>
                <c:pt idx="3">
                  <c:v>Підготовка довідок, характеристик, витягів з книг погосподарського обліку</c:v>
                </c:pt>
                <c:pt idx="4">
                  <c:v>Підготовка  актів</c:v>
                </c:pt>
                <c:pt idx="5">
                  <c:v>Виконання доручень старости</c:v>
                </c:pt>
                <c:pt idx="6">
                  <c:v>Підготовка документів для вчинення нотаріальних дій</c:v>
                </c:pt>
                <c:pt idx="7">
                  <c:v>Доведення до відома населення доручень, розпоряджень міського голови, рішень міської ради та виконавчого комітету, іншої інформації</c:v>
                </c:pt>
                <c:pt idx="8">
                  <c:v>Підготовка проектів довіреностей</c:v>
                </c:pt>
                <c:pt idx="9">
                  <c:v>Ведення книги телефонограм, доведення їх змісту до старости та населення</c:v>
                </c:pt>
                <c:pt idx="10">
                  <c:v>Підготовка свідоцтва про право власності на майновий пай члена колективного сільськогосподарського підприємства (майнового сертифікату)</c:v>
                </c:pt>
                <c:pt idx="11">
                  <c:v>Підготовка та здача до архіву документальних матеріалів</c:v>
                </c:pt>
                <c:pt idx="12">
                  <c:v>Інше (надання консультацій та роз’яснень жителям сіл щодня)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690</c:v>
                </c:pt>
                <c:pt idx="1">
                  <c:v>306</c:v>
                </c:pt>
                <c:pt idx="2">
                  <c:v>9</c:v>
                </c:pt>
                <c:pt idx="3">
                  <c:v>675</c:v>
                </c:pt>
                <c:pt idx="4">
                  <c:v>663</c:v>
                </c:pt>
                <c:pt idx="5">
                  <c:v>270</c:v>
                </c:pt>
                <c:pt idx="6">
                  <c:v>159</c:v>
                </c:pt>
                <c:pt idx="7">
                  <c:v>156</c:v>
                </c:pt>
                <c:pt idx="8">
                  <c:v>22</c:v>
                </c:pt>
                <c:pt idx="9">
                  <c:v>46</c:v>
                </c:pt>
                <c:pt idx="10">
                  <c:v>6</c:v>
                </c:pt>
                <c:pt idx="11">
                  <c:v>236</c:v>
                </c:pt>
                <c:pt idx="12">
                  <c:v>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6D4A-48D0-87DF-F9CFDF8AA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8.36900581982589E-3"/>
          <c:y val="0.52650787552823697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noFill/>
    <a:ln w="9360"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4400" b="0" strike="noStrike" spc="-1">
                <a:latin typeface="Arial"/>
              </a:rPr>
              <a:t>Для переміщення сторінки клацніть мишею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&lt;заголовок&gt;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1661FDD-1EBA-420B-9624-F40D76DD582C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9200" cy="4107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uk-UA" sz="20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3884760" y="8685360"/>
            <a:ext cx="2964600" cy="45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E03643B-CAA1-4648-A38A-6449788392C6}" type="slidenum">
              <a:rPr lang="uk-UA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uk-UA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-9360" y="-7920"/>
            <a:ext cx="9155880" cy="10342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60000"/>
                </a:srgbClr>
              </a:gs>
              <a:gs pos="100000">
                <a:srgbClr val="00C4CD">
                  <a:alpha val="60000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 hidden="1"/>
          <p:cNvSpPr/>
          <p:nvPr/>
        </p:nvSpPr>
        <p:spPr>
          <a:xfrm>
            <a:off x="4381560" y="-7920"/>
            <a:ext cx="4755240" cy="6310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60000"/>
                </a:srgbClr>
              </a:gs>
              <a:gs pos="100000">
                <a:srgbClr val="00A0A8">
                  <a:alpha val="40000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1436200">
            <a:off x="-12960" y="200880"/>
            <a:ext cx="9155880" cy="64044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21436200">
            <a:off x="-7560" y="274320"/>
            <a:ext cx="9168480" cy="52200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 hidden="1"/>
          <p:cNvSpPr/>
          <p:nvPr/>
        </p:nvSpPr>
        <p:spPr>
          <a:xfrm>
            <a:off x="-9360" y="-7920"/>
            <a:ext cx="9155880" cy="10342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60000"/>
                </a:srgbClr>
              </a:gs>
              <a:gs pos="100000">
                <a:srgbClr val="00C4CD">
                  <a:alpha val="60000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 hidden="1"/>
          <p:cNvSpPr/>
          <p:nvPr/>
        </p:nvSpPr>
        <p:spPr>
          <a:xfrm>
            <a:off x="4381560" y="-7920"/>
            <a:ext cx="4755240" cy="6310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60000"/>
                </a:srgbClr>
              </a:gs>
              <a:gs pos="100000">
                <a:srgbClr val="00A0A8">
                  <a:alpha val="40000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3"/>
          <p:cNvSpPr/>
          <p:nvPr/>
        </p:nvSpPr>
        <p:spPr>
          <a:xfrm rot="21436200">
            <a:off x="-12960" y="200880"/>
            <a:ext cx="9155880" cy="64044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"/>
          <p:cNvSpPr/>
          <p:nvPr/>
        </p:nvSpPr>
        <p:spPr>
          <a:xfrm rot="21436200">
            <a:off x="-7560" y="274320"/>
            <a:ext cx="9168480" cy="52200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 hidden="1"/>
          <p:cNvSpPr/>
          <p:nvPr/>
        </p:nvSpPr>
        <p:spPr>
          <a:xfrm>
            <a:off x="-9360" y="-7920"/>
            <a:ext cx="9155880" cy="10342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60000"/>
                </a:srgbClr>
              </a:gs>
              <a:gs pos="100000">
                <a:srgbClr val="00C4CD">
                  <a:alpha val="60000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 hidden="1"/>
          <p:cNvSpPr/>
          <p:nvPr/>
        </p:nvSpPr>
        <p:spPr>
          <a:xfrm>
            <a:off x="4381560" y="-7920"/>
            <a:ext cx="4755240" cy="6310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60000"/>
                </a:srgbClr>
              </a:gs>
              <a:gs pos="100000">
                <a:srgbClr val="00A0A8">
                  <a:alpha val="40000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 rot="21436200">
            <a:off x="-12960" y="200880"/>
            <a:ext cx="9155880" cy="64044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 rot="21436200">
            <a:off x="-7560" y="274320"/>
            <a:ext cx="9168480" cy="52200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 hidden="1"/>
          <p:cNvSpPr/>
          <p:nvPr/>
        </p:nvSpPr>
        <p:spPr>
          <a:xfrm>
            <a:off x="-9360" y="-7920"/>
            <a:ext cx="9155880" cy="10342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60000"/>
                </a:srgbClr>
              </a:gs>
              <a:gs pos="100000">
                <a:srgbClr val="00C4CD">
                  <a:alpha val="60000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2" hidden="1"/>
          <p:cNvSpPr/>
          <p:nvPr/>
        </p:nvSpPr>
        <p:spPr>
          <a:xfrm>
            <a:off x="4381560" y="-7920"/>
            <a:ext cx="4755240" cy="6310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60000"/>
                </a:srgbClr>
              </a:gs>
              <a:gs pos="100000">
                <a:srgbClr val="00A0A8">
                  <a:alpha val="40000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3"/>
          <p:cNvSpPr/>
          <p:nvPr/>
        </p:nvSpPr>
        <p:spPr>
          <a:xfrm rot="21436200">
            <a:off x="-12960" y="200880"/>
            <a:ext cx="9155880" cy="64044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"/>
          <p:cNvSpPr/>
          <p:nvPr/>
        </p:nvSpPr>
        <p:spPr>
          <a:xfrm rot="21436200">
            <a:off x="-7560" y="274320"/>
            <a:ext cx="9168480" cy="52200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109126114357856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23640" y="2205000"/>
            <a:ext cx="8633880" cy="366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18360" bIns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42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Інформація про роботу</a:t>
            </a:r>
            <a:endParaRPr lang="uk-UA" sz="4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42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управління  персоналу </a:t>
            </a:r>
            <a:endParaRPr lang="uk-UA" sz="4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42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Луцької міської ради за 2021 </a:t>
            </a:r>
            <a:r>
              <a:rPr lang="uk-UA" sz="4200" spc="-1" dirty="0">
                <a:solidFill>
                  <a:srgbClr val="000000"/>
                </a:solidFill>
                <a:latin typeface="Century Gothic"/>
                <a:ea typeface="DejaVu Sans"/>
              </a:rPr>
              <a:t>рік</a:t>
            </a:r>
            <a:r>
              <a:rPr dirty="0"/>
              <a:t/>
            </a:r>
            <a:br>
              <a:rPr dirty="0"/>
            </a:br>
            <a:endParaRPr lang="uk-UA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440000" y="45360"/>
            <a:ext cx="7481160" cy="121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За результатами службових поїздок </a:t>
            </a:r>
            <a:endParaRPr lang="uk-UA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набутий досвід буде використано для покращення життєдіяльності Луцької міської територіальної громади:</a:t>
            </a:r>
            <a:r>
              <a:rPr lang="uk-UA" sz="20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uk-UA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2000" b="0" strike="noStrike" spc="-1">
              <a:latin typeface="Arial"/>
            </a:endParaRPr>
          </a:p>
        </p:txBody>
      </p:sp>
      <p:pic>
        <p:nvPicPr>
          <p:cNvPr id="193" name="Місце для вмісту 6"/>
          <p:cNvPicPr/>
          <p:nvPr/>
        </p:nvPicPr>
        <p:blipFill>
          <a:blip r:embed="rId2"/>
          <a:srcRect l="23103" t="-1012" r="5621"/>
          <a:stretch/>
        </p:blipFill>
        <p:spPr>
          <a:xfrm>
            <a:off x="1440000" y="1368000"/>
            <a:ext cx="3322800" cy="3953160"/>
          </a:xfrm>
          <a:prstGeom prst="rect">
            <a:avLst/>
          </a:prstGeom>
          <a:ln>
            <a:noFill/>
          </a:ln>
        </p:spPr>
      </p:pic>
      <p:sp>
        <p:nvSpPr>
          <p:cNvPr id="194" name="CustomShape 2"/>
          <p:cNvSpPr/>
          <p:nvPr/>
        </p:nvSpPr>
        <p:spPr>
          <a:xfrm>
            <a:off x="4896000" y="1008000"/>
            <a:ext cx="4097160" cy="582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1200" b="0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</a:t>
            </a:r>
            <a:r>
              <a:rPr lang="uk-UA" sz="1300" b="0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 у реалізації державної  молодіжної політики, політики у сфері  фізичної культури та спорту, політики щодо запобігання та протидії домашньому насильству, створенню на території Луцької міської територіальної “кризової кімнати” в межах проєкту “Трамплін рівності”;</a:t>
            </a:r>
            <a:endParaRPr lang="uk-UA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300" b="0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 у взаємодії з громадськими об’єднаннями у сфері соціального захисту, впровадження на території Луцької міської територіальної громади відділення для бездомних осіб;</a:t>
            </a:r>
            <a:endParaRPr lang="uk-UA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300" b="0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 при підготовці  програми соціально-економічного розвитку, стратегії, інвестиційних проєктів, розробці плану сталої міської мобільності проєктів з енергоефективності;</a:t>
            </a:r>
            <a:endParaRPr lang="uk-UA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300" b="0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 у роботі з міжнародними програмами та співпраці з конкретними містами-партнерами та країнами загалом;</a:t>
            </a:r>
            <a:endParaRPr lang="uk-UA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300" b="0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 при роботі з особами, які перебувають у конфлікті та прагнуть його вирішити. Запровадження позасудових способів вирішення конфліктів, формування культури мирного врегулювання суперечок та популяризація альтернативного методу розв’язання конфліктів-медіації;</a:t>
            </a:r>
            <a:endParaRPr lang="uk-UA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300" b="0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 при підвищенні загальної обізнаності та навчання посадових осіб у сфері кібергігієни та кібербезпеки.</a:t>
            </a:r>
            <a:endParaRPr lang="uk-UA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13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368000" y="216000"/>
            <a:ext cx="7725240" cy="167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Проведення щорічної оцінки виконання посадовими особами місцевого самоврядування апарату та виконавчого комітету, </a:t>
            </a:r>
            <a:endParaRPr lang="uk-UA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виконавчих органів міської ради </a:t>
            </a:r>
            <a:endParaRPr lang="uk-UA" sz="2000" b="0" strike="noStrike" spc="-1"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22280" y="1274040"/>
            <a:ext cx="7770960" cy="300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Щорічна оцінка у 2021 році здійснювалася відповідно до Порядку проведення щорічної оцінки виконання посадовими особами місцевого самоврядування апарату та виконавчого комітету, виконавчих органів міської ради  покладених на них обов'язків і завдань, затвердженого розпорядження міського голови від 07.02.2014 №5-ра та розпорядження міського голови від 21.01.2021 №15-ра “Про проведення щорічної оцінки виконання посадовими особами місцевого самоврядування апарату та виконавчого комітету, виконавчих органів міської ради  покладених на них обов'язків і завдань”.</a:t>
            </a:r>
            <a:endParaRPr lang="uk-UA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lang="uk-UA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Зареєстровано 390 щорічних оцінок працівників виконавчих органів місцевого самоврядування. </a:t>
            </a:r>
            <a:endParaRPr lang="uk-UA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1368000" y="216000"/>
            <a:ext cx="7725240" cy="90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1489680" y="216000"/>
            <a:ext cx="7652880" cy="134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Результати проведення щорічної оцінки </a:t>
            </a:r>
            <a:endParaRPr lang="uk-UA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виконання посадовими особами місцевого самоврядування апарату міської ради, виконавчого комітету та виконавчих органів міської ради  покладених на них обов'язків і завдань за 2020 рік</a:t>
            </a:r>
            <a:endParaRPr lang="uk-UA" sz="2000" b="0" strike="noStrike" spc="-1">
              <a:latin typeface="Arial"/>
            </a:endParaRPr>
          </a:p>
        </p:txBody>
      </p:sp>
      <p:graphicFrame>
        <p:nvGraphicFramePr>
          <p:cNvPr id="199" name="Диаграмма 1"/>
          <p:cNvGraphicFramePr/>
          <p:nvPr/>
        </p:nvGraphicFramePr>
        <p:xfrm>
          <a:off x="1866600" y="1725840"/>
          <a:ext cx="6755400" cy="469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1440000" y="432000"/>
            <a:ext cx="7481880" cy="94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Інформація щодо проходження зовнішніх та внутрішніх навчань у 2021 році</a:t>
            </a:r>
            <a:endParaRPr lang="uk-UA" sz="2800" b="0" strike="noStrike" spc="-1" dirty="0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685880" y="1584000"/>
            <a:ext cx="7380000" cy="38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2000" b="0" i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	</a:t>
            </a:r>
            <a:r>
              <a:rPr lang="uk-UA" sz="20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Відповідно до плану внутрішнього навчання посадових осіб місцевого самоврядування виконавчих органів Луцької міської ради  на  2021  рік  проведено  19  навчань,  у  яких  взяли  участь  392  працівники  виконавчих органів  міської ради. </a:t>
            </a:r>
            <a:endParaRPr lang="uk-U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800" b="1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Основні теми, що були розглянуті  на внутрішніх навчаннях:</a:t>
            </a: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 система електронного документообігу “АСКОД”;</a:t>
            </a: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 організація роботи з пропозиціями, заявами та скаргами громадян;</a:t>
            </a: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 соціальний захист пільгових категорій населення;</a:t>
            </a: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 надання адміністративних послуг;</a:t>
            </a: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 роз’яснення щодо подачі декларації особи, уповноваженої на виконання функцій держави або місцевого самоврядування.</a:t>
            </a:r>
            <a:endParaRPr lang="uk-UA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1656000" y="865800"/>
            <a:ext cx="7193880" cy="209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2200" b="0" strike="noStrike" spc="-1" dirty="0">
                <a:solidFill>
                  <a:srgbClr val="111111"/>
                </a:solidFill>
                <a:latin typeface="Calibri"/>
                <a:ea typeface="DejaVu Sans"/>
              </a:rPr>
              <a:t>У межах співпраці Луцької міської ради та Волинського регіонального центру підвищення кваліфікації  працівники виконавчих органів міської ради  долучились до навчань організованих центром через онлайн-платформу “</a:t>
            </a:r>
            <a:r>
              <a:rPr lang="uk-UA" sz="2200" b="0" strike="noStrike" spc="-1" dirty="0" err="1">
                <a:solidFill>
                  <a:srgbClr val="111111"/>
                </a:solidFill>
                <a:latin typeface="Calibri"/>
                <a:ea typeface="DejaVu Sans"/>
              </a:rPr>
              <a:t>Zoom</a:t>
            </a:r>
            <a:r>
              <a:rPr lang="uk-UA" sz="2200" b="0" strike="noStrike" spc="-1" dirty="0">
                <a:solidFill>
                  <a:srgbClr val="111111"/>
                </a:solidFill>
                <a:latin typeface="Calibri"/>
                <a:ea typeface="DejaVu Sans"/>
              </a:rPr>
              <a:t>”.</a:t>
            </a:r>
            <a:endParaRPr lang="uk-UA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200" b="0" strike="noStrike" spc="-1" dirty="0">
                <a:solidFill>
                  <a:srgbClr val="111111"/>
                </a:solidFill>
                <a:latin typeface="Calibri"/>
                <a:ea typeface="DejaVu Sans"/>
              </a:rPr>
              <a:t>П</a:t>
            </a:r>
            <a:r>
              <a:rPr lang="uk-UA" sz="2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роведено 34  зовнішніх навчання, у яких взяли участь  248 працівників  виконавчих органів Луцької міської ради.</a:t>
            </a:r>
            <a:endParaRPr lang="uk-UA" sz="2200" b="0" strike="noStrike" spc="-1" dirty="0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656000" y="3528000"/>
            <a:ext cx="7409880" cy="276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Основні теми, що були розглянуті на зовнішніх навчаннях:</a:t>
            </a:r>
            <a:endParaRPr lang="uk-UA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-виборчі системи;</a:t>
            </a:r>
            <a:endParaRPr lang="uk-UA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-лідерство в публічному управлінні;</a:t>
            </a:r>
            <a:endParaRPr lang="uk-UA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-електронне декларування;</a:t>
            </a:r>
            <a:endParaRPr lang="uk-UA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-місцевий економічний розвиток та залучення інвестицій;</a:t>
            </a:r>
            <a:endParaRPr lang="uk-UA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-децентралізація і реформа публічної служби;</a:t>
            </a:r>
            <a:endParaRPr lang="uk-UA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-відкриті дані.</a:t>
            </a:r>
            <a:endParaRPr lang="uk-UA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2016000" y="288000"/>
            <a:ext cx="6761880" cy="145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Робота з особами зарахованими</a:t>
            </a:r>
            <a:endParaRPr lang="uk-UA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600" b="1" strike="noStrike" spc="-1">
                <a:solidFill>
                  <a:srgbClr val="000000"/>
                </a:solidFill>
                <a:latin typeface="Calibri"/>
                <a:ea typeface="DejaVu Sans"/>
              </a:rPr>
              <a:t> до кадрового резерву </a:t>
            </a:r>
            <a:endParaRPr lang="uk-UA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t/>
            </a:r>
            <a:br/>
            <a:endParaRPr lang="uk-UA" sz="26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1876320" y="1224000"/>
            <a:ext cx="7122600" cy="30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Кадровий резерв формується відповідно до статті 16  Закону України «про службу в органах місцевого самоврядування», постанови Кабінету Міністрів України від 24 жовтня 2001 року № 1386 “Про затвердження типового порядку формування кадрового резерву в органах місцевого самоврядування”. </a:t>
            </a: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Розпорядженням міського голови від 28 грудня 2020 року № 129-рг затверджено  кадровий резерв на 2021 рік.  Основними критеріями зарахування до кадрового резерву є  наявність відповідної професійної підготовки працівників, навички, що ґрунтуються на сучасних спеціальних знаннях і аналітичних здібностях для прийняття та успішного виконання управлінських рішень, якісне виконання службових обов’язків на попередній роботі.</a:t>
            </a:r>
            <a:endParaRPr lang="uk-UA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До кадрового резерву зараховано 838 осіб, з них на посади:</a:t>
            </a: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-  керівників виконавчих органів Луцької міської ради - 411 осіб;</a:t>
            </a: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- спеціалістів виконавчих органів Луцької міської ради - 427 осіб .</a:t>
            </a: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89% працівники виконавчих органів Луцької міської ради;</a:t>
            </a:r>
            <a:endParaRPr lang="uk-UA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6% працівники підприємств, організацій (установ, закладів), що перебувають у власності міської територіальної громади;</a:t>
            </a: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3% працівники інших підприємств, організацій (установ, закладів); </a:t>
            </a: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2% безробітні.</a:t>
            </a: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2448000" y="659424"/>
            <a:ext cx="5753880" cy="1028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Проходження стажування </a:t>
            </a:r>
          </a:p>
          <a:p>
            <a:pPr algn="ctr">
              <a:lnSpc>
                <a:spcPct val="100000"/>
              </a:lnSpc>
            </a:pPr>
            <a:r>
              <a:rPr lang="uk-UA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у виконавчих органах міської ради</a:t>
            </a:r>
          </a:p>
        </p:txBody>
      </p:sp>
      <p:sp>
        <p:nvSpPr>
          <p:cNvPr id="207" name="CustomShape 2"/>
          <p:cNvSpPr/>
          <p:nvPr/>
        </p:nvSpPr>
        <p:spPr>
          <a:xfrm>
            <a:off x="5184000" y="2083320"/>
            <a:ext cx="3882600" cy="344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20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Стажування пройшло </a:t>
            </a:r>
            <a:r>
              <a:rPr lang="uk-UA" sz="2000" i="1" spc="-1" dirty="0" smtClean="0">
                <a:solidFill>
                  <a:srgbClr val="000000"/>
                </a:solidFill>
                <a:latin typeface="Calibri"/>
                <a:ea typeface="DejaVu Sans"/>
              </a:rPr>
              <a:t>146</a:t>
            </a:r>
            <a:r>
              <a:rPr lang="uk-UA" sz="20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uk-UA" sz="20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осіб, які претендували на посади  в </a:t>
            </a:r>
            <a:r>
              <a:rPr lang="uk-UA" sz="20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органи місцевого </a:t>
            </a:r>
            <a:r>
              <a:rPr lang="uk-UA" sz="20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самоврядування виконавчих органів Луцької міської ради </a:t>
            </a:r>
            <a:endParaRPr lang="uk-UA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0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Стажисти продемонстрували високий рівень знань, прагнення до професійного зростання та бажання удосконалювати свої знання  </a:t>
            </a:r>
            <a:r>
              <a:rPr lang="uk-UA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uk-UA" sz="2000" b="0" strike="noStrike" spc="-1" dirty="0">
              <a:latin typeface="Arial"/>
            </a:endParaRPr>
          </a:p>
        </p:txBody>
      </p:sp>
      <p:pic>
        <p:nvPicPr>
          <p:cNvPr id="208" name="Місце для вмісту 4"/>
          <p:cNvPicPr/>
          <p:nvPr/>
        </p:nvPicPr>
        <p:blipFill>
          <a:blip r:embed="rId2"/>
          <a:srcRect r="22450"/>
          <a:stretch/>
        </p:blipFill>
        <p:spPr>
          <a:xfrm>
            <a:off x="1584000" y="2232000"/>
            <a:ext cx="3452760" cy="3487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656000" y="1512000"/>
            <a:ext cx="7481880" cy="191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Відповідно до укладених договорів про проведення практики студентів на 2020-2021 навчальний рік  виробничу практику пройшло всього 152 студента вищих навчальних закладів </a:t>
            </a:r>
            <a:endParaRPr lang="uk-UA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000" b="0" strike="noStrike" spc="-1" dirty="0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1512000" y="221760"/>
            <a:ext cx="7409880" cy="161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Проведення навчально-виробничої практики студентів у виконавчих органах Луцької міської ради упродовж 2021 року </a:t>
            </a:r>
            <a:endParaRPr lang="uk-UA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uk-UA" sz="2800" b="0" strike="noStrike" spc="-1" dirty="0">
              <a:latin typeface="Arial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5D6322F-3054-C446-9371-C072D102A1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460" y="2470500"/>
            <a:ext cx="6492978" cy="420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Місце для зображення 11"/>
          <p:cNvPicPr/>
          <p:nvPr/>
        </p:nvPicPr>
        <p:blipFill>
          <a:blip r:embed="rId2"/>
          <a:srcRect t="15445" b="15445"/>
          <a:stretch/>
        </p:blipFill>
        <p:spPr>
          <a:xfrm>
            <a:off x="1512000" y="787680"/>
            <a:ext cx="3352320" cy="2374200"/>
          </a:xfrm>
          <a:prstGeom prst="rect">
            <a:avLst/>
          </a:prstGeom>
          <a:ln>
            <a:noFill/>
          </a:ln>
          <a:effectLst>
            <a:outerShdw dist="50760" dir="5400000">
              <a:srgbClr val="000000">
                <a:alpha val="43000"/>
              </a:srgbClr>
            </a:outerShdw>
          </a:effectLst>
        </p:spPr>
      </p:pic>
      <p:pic>
        <p:nvPicPr>
          <p:cNvPr id="216" name="Місце для зображення 12"/>
          <p:cNvPicPr/>
          <p:nvPr/>
        </p:nvPicPr>
        <p:blipFill>
          <a:blip r:embed="rId3"/>
          <a:srcRect t="4061" b="4061"/>
          <a:stretch/>
        </p:blipFill>
        <p:spPr>
          <a:xfrm>
            <a:off x="1441800" y="3816000"/>
            <a:ext cx="3376080" cy="2497320"/>
          </a:xfrm>
          <a:prstGeom prst="rect">
            <a:avLst/>
          </a:prstGeom>
          <a:ln>
            <a:noFill/>
          </a:ln>
          <a:effectLst>
            <a:outerShdw dist="50760" dir="5400000">
              <a:srgbClr val="000000">
                <a:alpha val="43000"/>
              </a:srgbClr>
            </a:outerShdw>
          </a:effectLst>
        </p:spPr>
      </p:pic>
      <p:pic>
        <p:nvPicPr>
          <p:cNvPr id="217" name="Місце для вмісту 8"/>
          <p:cNvPicPr/>
          <p:nvPr/>
        </p:nvPicPr>
        <p:blipFill>
          <a:blip r:embed="rId4"/>
          <a:stretch/>
        </p:blipFill>
        <p:spPr>
          <a:xfrm>
            <a:off x="5112000" y="3816000"/>
            <a:ext cx="3598920" cy="2585880"/>
          </a:xfrm>
          <a:prstGeom prst="rect">
            <a:avLst/>
          </a:prstGeom>
          <a:ln>
            <a:noFill/>
          </a:ln>
        </p:spPr>
      </p:pic>
      <p:pic>
        <p:nvPicPr>
          <p:cNvPr id="218" name="Місце для вмісту 11"/>
          <p:cNvPicPr/>
          <p:nvPr/>
        </p:nvPicPr>
        <p:blipFill>
          <a:blip r:embed="rId5"/>
          <a:stretch/>
        </p:blipFill>
        <p:spPr>
          <a:xfrm>
            <a:off x="5112000" y="792000"/>
            <a:ext cx="3551040" cy="2441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457200" y="567360"/>
            <a:ext cx="8222400" cy="141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"/>
          <p:cNvSpPr/>
          <p:nvPr/>
        </p:nvSpPr>
        <p:spPr>
          <a:xfrm>
            <a:off x="457200" y="1935000"/>
            <a:ext cx="2642760" cy="20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3"/>
          <p:cNvSpPr/>
          <p:nvPr/>
        </p:nvSpPr>
        <p:spPr>
          <a:xfrm>
            <a:off x="3239640" y="1935000"/>
            <a:ext cx="2642760" cy="20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4"/>
          <p:cNvSpPr/>
          <p:nvPr/>
        </p:nvSpPr>
        <p:spPr>
          <a:xfrm>
            <a:off x="6022080" y="1935000"/>
            <a:ext cx="2642760" cy="20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5"/>
          <p:cNvSpPr/>
          <p:nvPr/>
        </p:nvSpPr>
        <p:spPr>
          <a:xfrm>
            <a:off x="457200" y="4227840"/>
            <a:ext cx="2642760" cy="20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6"/>
          <p:cNvSpPr/>
          <p:nvPr/>
        </p:nvSpPr>
        <p:spPr>
          <a:xfrm>
            <a:off x="3239640" y="4227840"/>
            <a:ext cx="2642760" cy="20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7"/>
          <p:cNvSpPr/>
          <p:nvPr/>
        </p:nvSpPr>
        <p:spPr>
          <a:xfrm>
            <a:off x="6022080" y="4227840"/>
            <a:ext cx="2642760" cy="20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8"/>
          <p:cNvSpPr/>
          <p:nvPr/>
        </p:nvSpPr>
        <p:spPr>
          <a:xfrm rot="21597600">
            <a:off x="1722600" y="146520"/>
            <a:ext cx="7194600" cy="94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Заохочення та нагородження </a:t>
            </a:r>
            <a:endParaRPr lang="uk-UA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відзнаками  Луцької міської ради</a:t>
            </a:r>
            <a:endParaRPr lang="uk-UA" sz="2800" b="0" strike="noStrike" spc="-1">
              <a:latin typeface="Arial"/>
            </a:endParaRPr>
          </a:p>
        </p:txBody>
      </p:sp>
      <p:sp>
        <p:nvSpPr>
          <p:cNvPr id="227" name="CustomShape 9"/>
          <p:cNvSpPr/>
          <p:nvPr/>
        </p:nvSpPr>
        <p:spPr>
          <a:xfrm>
            <a:off x="1584000" y="1224000"/>
            <a:ext cx="7409880" cy="552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	</a:t>
            </a: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uk-UA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Протягом 2021 року підготовлено 886 нагородних матеріалів для відзначення осіб та колективів підприємств і організацій міста різних форм власності за бездоганну працю, високі трудові досягнення, професійну майстерність, успіхи в реалізації програм економічного та соціального розвитку Луцької міської територіальної громади, активну благодійну, громадську та політичну діяльність, роботу по вихованню підростаючого покоління, значний внесок у розвиток культури, мистецтва, науки, освіти, спорту та охорони здоров’я, місцевого самоврядування, міжнародного співробітництва, за мужність і відвагу, виявлені при порятунку людей та матеріальних цінностей, забезпечення законності, прав і свобод громадян. </a:t>
            </a:r>
            <a:endParaRPr lang="uk-U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5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uk-UA" sz="15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969560" y="240480"/>
            <a:ext cx="6807600" cy="563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</a:pPr>
            <a:endParaRPr lang="uk-UA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Управління персоналу Луцької міської ради забезпечує реалізацію державної політики з питань кадрової роботи та служби в органах місцевого самоврядування в апараті міської ради та виконавчого комітету, виконавчих органах міської ради.</a:t>
            </a:r>
            <a:endParaRPr lang="uk-UA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0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Управління персоналу утворено відповідно до рішення Луцької міської ради від 28.04.2021 №10/69 “Про затвердження структури виконавчих органів міської ради, загальної чисельності апарату міської ради та її виконавчих органів”.</a:t>
            </a:r>
            <a:endParaRPr lang="uk-UA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Table 1"/>
          <p:cNvGraphicFramePr/>
          <p:nvPr>
            <p:extLst>
              <p:ext uri="{D42A27DB-BD31-4B8C-83A1-F6EECF244321}">
                <p14:modId xmlns:p14="http://schemas.microsoft.com/office/powerpoint/2010/main" val="2591182279"/>
              </p:ext>
            </p:extLst>
          </p:nvPr>
        </p:nvGraphicFramePr>
        <p:xfrm>
          <a:off x="1512000" y="1296000"/>
          <a:ext cx="7359438" cy="4464000"/>
        </p:xfrm>
        <a:graphic>
          <a:graphicData uri="http://schemas.openxmlformats.org/drawingml/2006/table">
            <a:tbl>
              <a:tblPr/>
              <a:tblGrid>
                <a:gridCol w="431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 </a:t>
                      </a: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Відзнака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За 2021 рік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Подяка Луцького міського голови особам та колективам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663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Вітальний адрес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136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Почесна грамота Луцького міського голови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78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Почесна грамота Луцької міської ради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9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0"/>
                        </a:spcBef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Всього: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886</a:t>
                      </a:r>
                      <a:endParaRPr lang="uk-UA" sz="2000" b="0" strike="noStrike" spc="-1" dirty="0">
                        <a:latin typeface="Arial"/>
                      </a:endParaRPr>
                    </a:p>
                  </a:txBody>
                  <a:tcPr marL="34920" marR="3492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E6A7D-5BE7-2444-8128-56F0490A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955" y="76514"/>
            <a:ext cx="8229240" cy="147732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uk-UA" sz="2400" b="1" spc="-1" dirty="0">
                <a:solidFill>
                  <a:srgbClr val="000000"/>
                </a:solidFill>
                <a:latin typeface="Times New Roman"/>
              </a:rPr>
              <a:t>І</a:t>
            </a:r>
            <a:r>
              <a:rPr lang="uk-UA" sz="2400" b="1" spc="-1" dirty="0">
                <a:solidFill>
                  <a:srgbClr val="000000"/>
                </a:solidFill>
                <a:latin typeface="Calibri"/>
              </a:rPr>
              <a:t>нформація про роботу відділу з питань </a:t>
            </a:r>
            <a:br>
              <a:rPr lang="uk-UA" sz="2400" b="1" spc="-1" dirty="0">
                <a:solidFill>
                  <a:srgbClr val="000000"/>
                </a:solidFill>
                <a:latin typeface="Calibri"/>
              </a:rPr>
            </a:br>
            <a:r>
              <a:rPr lang="uk-UA" sz="2400" b="1" spc="-1" dirty="0">
                <a:solidFill>
                  <a:srgbClr val="000000"/>
                </a:solidFill>
                <a:latin typeface="Calibri"/>
              </a:rPr>
              <a:t>запобігання та виявлення корупції </a:t>
            </a:r>
            <a:br>
              <a:rPr lang="uk-UA" sz="2400" b="1" spc="-1" dirty="0">
                <a:solidFill>
                  <a:srgbClr val="000000"/>
                </a:solidFill>
                <a:latin typeface="Calibri"/>
              </a:rPr>
            </a:br>
            <a:r>
              <a:rPr lang="uk-UA" sz="2400" b="1" spc="-1" dirty="0">
                <a:solidFill>
                  <a:srgbClr val="000000"/>
                </a:solidFill>
                <a:latin typeface="Calibri"/>
              </a:rPr>
              <a:t> персоналу за  2021 рік</a:t>
            </a:r>
            <a:r>
              <a:rPr lang="uk-UA" sz="2400" spc="-1" dirty="0"/>
              <a:t/>
            </a:r>
            <a:br>
              <a:rPr lang="uk-UA" sz="2400" spc="-1" dirty="0"/>
            </a:br>
            <a:endParaRPr lang="uk-UA" sz="2400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629A8C7A-BFF7-3647-9D50-DD0B1531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5510023"/>
              </p:ext>
            </p:extLst>
          </p:nvPr>
        </p:nvGraphicFramePr>
        <p:xfrm>
          <a:off x="1748160" y="1209600"/>
          <a:ext cx="7142040" cy="5668560"/>
        </p:xfrm>
        <a:graphic>
          <a:graphicData uri="http://schemas.openxmlformats.org/drawingml/2006/table">
            <a:tbl>
              <a:tblPr/>
              <a:tblGrid>
                <a:gridCol w="3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№</a:t>
                      </a:r>
                      <a:endParaRPr lang="uk-UA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з/п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Проведена робота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Кількість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Підготовлено повідомлень про початок проведення перевірки, передбаченої Законом України “Про очищення влади”, надіслані до Західного міжрегіонального управління Міністерства юстиції (</a:t>
                      </a:r>
                      <a:r>
                        <a:rPr lang="uk-UA" sz="12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м.Львів</a:t>
                      </a: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Підготовлено та надіслано до НАЗК запитів про проведення перевірки, передбаченої Законом України “Про очищення влади”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Підготовлено висновків про результати перевірки відомостей про особу відповідно до Порядку проведення перевірки достовірності відомостей щодо застосування заборон, передбачених частинами третьою і четвертою статті 1 Закону України “Про очищення влади”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29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 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Підготовлено довідок про результати перевірки повідомлень про корупцію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Підготовлено довідок про результати перевірки, передбаченої Законом України “Про очищення влади”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27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2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Здійснено перевірку фактів своєчасності подання посадовими особами Луцької міської ради (в </a:t>
                      </a:r>
                      <a:r>
                        <a:rPr lang="uk-UA" sz="12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т.ч</a:t>
                      </a: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. звільненими) електронних декларацій шляхом пошуку та перегляду інформації на офіційному </a:t>
                      </a:r>
                      <a:r>
                        <a:rPr lang="uk-UA" sz="12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вебсайті</a:t>
                      </a: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НАЗК:</a:t>
                      </a:r>
                      <a:endParaRPr lang="uk-UA" sz="12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- щорічних за 2020 рік</a:t>
                      </a:r>
                      <a:endParaRPr lang="uk-UA" sz="12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- після звільнення за 2020 рік</a:t>
                      </a:r>
                      <a:endParaRPr lang="uk-UA" sz="12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- перед звільненням за 2021 рік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uk-UA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uk-UA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574</a:t>
                      </a:r>
                      <a:endParaRPr lang="uk-UA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36</a:t>
                      </a:r>
                      <a:endParaRPr lang="uk-UA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44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Надіслано повідомлень до НАЗК про факт неподання чи несвоєчасного подання декларацій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7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2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Проведено перевірок комунальних підприємств з питань дотримання ними вимог нормативно-правових актів щодо запобігання корупції (в складі робочої групи щодо моніторингу ефективності діяльності комунальних підприємств)</a:t>
                      </a:r>
                      <a:endParaRPr lang="uk-UA" sz="12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uk-UA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67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1512000" y="-216000"/>
            <a:ext cx="7193880" cy="128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04617B"/>
                </a:solidFill>
                <a:latin typeface="Calibri"/>
                <a:ea typeface="DejaVu Sans"/>
              </a:rPr>
              <a:t>           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Робота працівників відділу документального забезпечення управління персоналу Луцької міської ради, які працюють на віддалених робочих місцях</a:t>
            </a:r>
            <a:endParaRPr lang="uk-UA" sz="2000" b="0" strike="noStrike" spc="-1">
              <a:latin typeface="Arial"/>
            </a:endParaRPr>
          </a:p>
        </p:txBody>
      </p:sp>
      <p:graphicFrame>
        <p:nvGraphicFramePr>
          <p:cNvPr id="232" name="Діаграма 2"/>
          <p:cNvGraphicFramePr/>
          <p:nvPr>
            <p:extLst>
              <p:ext uri="{D42A27DB-BD31-4B8C-83A1-F6EECF244321}">
                <p14:modId xmlns:p14="http://schemas.microsoft.com/office/powerpoint/2010/main" val="1023270989"/>
              </p:ext>
            </p:extLst>
          </p:nvPr>
        </p:nvGraphicFramePr>
        <p:xfrm rot="21599400">
          <a:off x="1440720" y="1141200"/>
          <a:ext cx="7482960" cy="56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1547640" y="764640"/>
            <a:ext cx="7193520" cy="856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lang="uk-UA" sz="6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Наші координати:</a:t>
            </a:r>
            <a:endParaRPr lang="uk-UA" sz="6000" b="0" strike="noStrike" spc="-1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1547640" y="1627560"/>
            <a:ext cx="6438240" cy="170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800" b="1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Адреса:</a:t>
            </a:r>
            <a:endParaRPr lang="uk-UA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43025 м.Луцьк, </a:t>
            </a:r>
            <a:endParaRPr lang="uk-UA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вул. Б.Хмельницького, 19</a:t>
            </a:r>
            <a:endParaRPr lang="uk-UA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каб. 113, 306, 307, 308, 309</a:t>
            </a:r>
            <a:endParaRPr lang="uk-UA" sz="2600" b="0" strike="noStrike" spc="-1"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1586880" y="3582360"/>
            <a:ext cx="7049880" cy="8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600" b="1" i="1" u="sng" strike="noStrike" spc="-1">
                <a:solidFill>
                  <a:srgbClr val="111111"/>
                </a:solidFill>
                <a:uFillTx/>
                <a:latin typeface="Calibri"/>
                <a:ea typeface="DejaVu Sans"/>
              </a:rPr>
              <a:t>Контактні телефони</a:t>
            </a:r>
            <a:r>
              <a:rPr lang="uk-UA" sz="2600" b="1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:</a:t>
            </a:r>
            <a:endParaRPr lang="uk-UA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777 942, 741 080, 741 086, 741 084</a:t>
            </a:r>
            <a:endParaRPr lang="uk-UA" sz="2600" b="0" strike="noStrike" spc="-1">
              <a:latin typeface="Arial"/>
            </a:endParaRPr>
          </a:p>
        </p:txBody>
      </p:sp>
      <p:sp>
        <p:nvSpPr>
          <p:cNvPr id="236" name="CustomShape 4"/>
          <p:cNvSpPr/>
          <p:nvPr/>
        </p:nvSpPr>
        <p:spPr>
          <a:xfrm>
            <a:off x="1584000" y="4608000"/>
            <a:ext cx="3809880" cy="94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800" b="1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E-mail:</a:t>
            </a:r>
            <a:r>
              <a:rPr lang="uk-UA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kadru@lutskrada.gov.ua</a:t>
            </a:r>
            <a:endParaRPr lang="uk-UA" sz="2800" b="0" strike="noStrike" spc="-1">
              <a:latin typeface="Arial"/>
            </a:endParaRPr>
          </a:p>
        </p:txBody>
      </p:sp>
      <p:sp>
        <p:nvSpPr>
          <p:cNvPr id="237" name="CustomShape 5"/>
          <p:cNvSpPr/>
          <p:nvPr/>
        </p:nvSpPr>
        <p:spPr>
          <a:xfrm>
            <a:off x="1656000" y="5688000"/>
            <a:ext cx="7049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800" b="1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Facebook</a:t>
            </a:r>
            <a:r>
              <a:rPr lang="uk-UA" sz="2800" b="0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:</a:t>
            </a:r>
            <a:r>
              <a:rPr lang="uk-UA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uk-UA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800" b="1" u="sng" strike="noStrike" spc="-1">
                <a:solidFill>
                  <a:srgbClr val="0000FF"/>
                </a:solidFill>
                <a:uFillTx/>
                <a:latin typeface="Calibri"/>
                <a:ea typeface="DejaVu Sans"/>
                <a:hlinkClick r:id="rId2"/>
              </a:rPr>
              <a:t>https://</a:t>
            </a:r>
            <a:r>
              <a:rPr lang="uk-UA" sz="1800" b="0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 </a:t>
            </a:r>
            <a:r>
              <a:rPr lang="uk-UA" sz="1800" b="1" u="sng" strike="noStrike" spc="-1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www.facebook.com/109126114357856</a:t>
            </a:r>
            <a:r>
              <a:rPr lang="uk-UA" sz="1800" b="1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 </a:t>
            </a:r>
            <a:r>
              <a:rPr lang="uk-UA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 </a:t>
            </a:r>
            <a:r>
              <a:rPr lang="uk-UA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uk-UA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872000" y="722880"/>
            <a:ext cx="6690600" cy="145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3200" b="1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Структура управління персоналу </a:t>
            </a:r>
            <a:endParaRPr lang="uk-UA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1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Луцької міської ради:</a:t>
            </a:r>
            <a:r>
              <a:t/>
            </a:r>
            <a:br/>
            <a:endParaRPr lang="uk-UA" sz="3200" b="0" strike="noStrike" spc="-1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872000" y="2367360"/>
            <a:ext cx="7396920" cy="350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091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Відділ кадрової роботи</a:t>
            </a:r>
            <a:endParaRPr lang="uk-UA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800" b="0" strike="noStrike" spc="-1">
              <a:latin typeface="Arial"/>
            </a:endParaRPr>
          </a:p>
          <a:p>
            <a:pPr marL="216000" indent="-2091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Відділ розвитку персоналу </a:t>
            </a:r>
            <a:endParaRPr lang="uk-UA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800" b="0" strike="noStrike" spc="-1">
              <a:latin typeface="Arial"/>
            </a:endParaRPr>
          </a:p>
          <a:p>
            <a:pPr marL="216000" indent="-2091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Відділ з питань запобігання та виявлення корупції</a:t>
            </a:r>
            <a:endParaRPr lang="uk-UA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800" b="0" strike="noStrike" spc="-1">
              <a:latin typeface="Arial"/>
            </a:endParaRPr>
          </a:p>
          <a:p>
            <a:pPr marL="216000" indent="-2091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Відділ документального забезпечення</a:t>
            </a:r>
            <a:endParaRPr lang="uk-UA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512000" y="-167760"/>
            <a:ext cx="7481160" cy="155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uk-UA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Кількісно-якісний склад</a:t>
            </a:r>
            <a:r>
              <a:t/>
            </a:r>
            <a:br/>
            <a:r>
              <a:rPr lang="uk-UA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працівників виконавчих органів міської ради</a:t>
            </a:r>
            <a:r>
              <a:t/>
            </a:r>
            <a:br/>
            <a:endParaRPr lang="uk-UA" sz="2800" b="0" strike="noStrike" spc="-1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440000" y="792000"/>
            <a:ext cx="7697160" cy="270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Штатна чисельність посад у розрізі категорій становить:   </a:t>
            </a:r>
            <a:endParaRPr lang="uk-UA" sz="2200" b="0" strike="noStrike" spc="-1" dirty="0">
              <a:latin typeface="Arial"/>
            </a:endParaRPr>
          </a:p>
          <a:p>
            <a:pPr marL="216000" indent="-2091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553 посадових осіб місцевого самоврядування;  </a:t>
            </a:r>
            <a:endParaRPr lang="uk-UA" sz="2200" b="0" strike="noStrike" spc="-1" dirty="0">
              <a:latin typeface="Arial"/>
            </a:endParaRPr>
          </a:p>
          <a:p>
            <a:pPr marL="216000" indent="-2091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74 службовці;</a:t>
            </a:r>
            <a:endParaRPr lang="uk-UA" sz="2200" b="0" strike="noStrike" spc="-1" dirty="0">
              <a:latin typeface="Arial"/>
            </a:endParaRPr>
          </a:p>
          <a:p>
            <a:pPr marL="216000" indent="-2091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40,5 робітників.</a:t>
            </a:r>
            <a:endParaRPr lang="uk-UA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В управлінні персоналу сформовано 668 особові справи працівників виконавчих органів міської ради, з них:</a:t>
            </a:r>
            <a:endParaRPr lang="uk-UA" sz="2200" b="0" strike="noStrike" spc="-1" dirty="0">
              <a:latin typeface="Arial"/>
            </a:endParaRPr>
          </a:p>
        </p:txBody>
      </p:sp>
      <p:pic>
        <p:nvPicPr>
          <p:cNvPr id="180" name="Рисунок 4"/>
          <p:cNvPicPr/>
          <p:nvPr/>
        </p:nvPicPr>
        <p:blipFill>
          <a:blip r:embed="rId2"/>
          <a:stretch/>
        </p:blipFill>
        <p:spPr>
          <a:xfrm>
            <a:off x="1584000" y="3528000"/>
            <a:ext cx="2813400" cy="3015000"/>
          </a:xfrm>
          <a:prstGeom prst="rect">
            <a:avLst/>
          </a:prstGeom>
          <a:ln>
            <a:noFill/>
          </a:ln>
        </p:spPr>
      </p:pic>
      <p:graphicFrame>
        <p:nvGraphicFramePr>
          <p:cNvPr id="181" name="Table 3"/>
          <p:cNvGraphicFramePr/>
          <p:nvPr>
            <p:extLst>
              <p:ext uri="{D42A27DB-BD31-4B8C-83A1-F6EECF244321}">
                <p14:modId xmlns:p14="http://schemas.microsoft.com/office/powerpoint/2010/main" val="710493630"/>
              </p:ext>
            </p:extLst>
          </p:nvPr>
        </p:nvGraphicFramePr>
        <p:xfrm>
          <a:off x="4693680" y="3675960"/>
          <a:ext cx="4352760" cy="2588040"/>
        </p:xfrm>
        <a:graphic>
          <a:graphicData uri="http://schemas.openxmlformats.org/drawingml/2006/table">
            <a:tbl>
              <a:tblPr/>
              <a:tblGrid>
                <a:gridCol w="15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72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Чоловіки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Жінки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Керівники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66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123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Спеціалісти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71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295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Службовці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35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38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Робітники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21</a:t>
                      </a:r>
                      <a:endParaRPr lang="uk-UA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19</a:t>
                      </a:r>
                      <a:endParaRPr lang="uk-UA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1872000" y="703800"/>
            <a:ext cx="6978600" cy="78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Інформація про діяльність</a:t>
            </a:r>
            <a:endParaRPr lang="uk-UA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відділу кадрової роботи</a:t>
            </a:r>
            <a:endParaRPr lang="uk-UA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Забезпечено рух кадрів у виконавчих органах міської ради протягом 2021 року</a:t>
            </a:r>
            <a:endParaRPr lang="uk-UA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uk-UA" sz="2600" b="0" strike="noStrike" spc="-1" dirty="0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1626577" y="2145323"/>
            <a:ext cx="7224024" cy="44225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  <a:p>
            <a:pPr marL="216000" indent="-2091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Призначено  48 осіб з них: за результатами конкурсу на посади  посадових   осіб    місцевого   самоврядування – 24 особи, 17 особи – за загальним трудовим законодавством, 1 посадова особа - за переведенням з інших державних установ, 6 посадових осіб – призначено з кадрового резерву</a:t>
            </a:r>
            <a:endParaRPr lang="uk-UA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200" b="0" strike="noStrike" spc="-1" dirty="0">
              <a:latin typeface="Arial"/>
            </a:endParaRPr>
          </a:p>
          <a:p>
            <a:pPr marL="216000" indent="-2091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Звільнено 126 осіб.</a:t>
            </a:r>
            <a:endParaRPr lang="uk-UA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z="2200" b="0" strike="noStrike" spc="-1" dirty="0">
              <a:latin typeface="Arial"/>
            </a:endParaRPr>
          </a:p>
          <a:p>
            <a:pPr marL="216000" indent="-2091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Укладено 13 строкових трудових договорів.</a:t>
            </a:r>
            <a:endParaRPr lang="uk-UA" sz="2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368000" y="324360"/>
            <a:ext cx="7558560" cy="52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Робота з керівниками  підприємств, організацій (установ, закладів), що перебувають у власності міської територіальної громади</a:t>
            </a:r>
          </a:p>
          <a:p>
            <a:pPr algn="ctr">
              <a:lnSpc>
                <a:spcPct val="100000"/>
              </a:lnSpc>
            </a:pPr>
            <a:endParaRPr lang="uk-UA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2000" spc="-1" dirty="0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r>
              <a:rPr lang="uk-UA" b="0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Призначення керівників підприємств, організацій (установ, закладів), що перебувають у власності міської територіальної громади здійснюється за результатами конкурсного відбору (рішення виконавчого комітету Луцької міської ради від 04.07.2018 № 401-1, зі змінами).</a:t>
            </a:r>
            <a:endParaRPr lang="uk-UA" b="0" strike="noStrike" spc="-1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uk-UA" b="0" strike="noStrike" spc="-1" dirty="0">
              <a:latin typeface="+mj-lt"/>
            </a:endParaRPr>
          </a:p>
          <a:p>
            <a:pPr algn="just"/>
            <a:r>
              <a:rPr lang="uk-UA" dirty="0">
                <a:latin typeface="+mj-lt"/>
              </a:rPr>
              <a:t>       Протягом звітного періоду за результатами конкурсного відбору укладено 5 контрактів з керівниками підприємств, організацій (установ, закладів), що належать до комунальної власності міської територіальної громади та укладено 24 додаткових угоди.</a:t>
            </a:r>
          </a:p>
          <a:p>
            <a:pPr algn="just"/>
            <a:endParaRPr lang="uk-UA" dirty="0">
              <a:latin typeface="+mj-lt"/>
            </a:endParaRPr>
          </a:p>
          <a:p>
            <a:pPr algn="just"/>
            <a:r>
              <a:rPr lang="uk-UA" dirty="0">
                <a:latin typeface="+mj-lt"/>
              </a:rPr>
              <a:t>        Звільнено 5 керівників комунальних підприємств, організацій (установ, закладів), що належать до комунальної власності міської територіальної громади, 2 з них у зв’язку з ліквідацією підприємства</a:t>
            </a:r>
            <a:r>
              <a:rPr lang="uk-UA" b="1" dirty="0">
                <a:latin typeface="+mj-lt"/>
              </a:rPr>
              <a:t>.</a:t>
            </a:r>
            <a:endParaRPr lang="uk-UA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uk-UA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440000" y="288000"/>
            <a:ext cx="7817400" cy="23848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endParaRPr lang="uk-UA" sz="28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uk-UA" sz="2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РОЗГЛЯД КОРЕСПОНДЕНЦІЇ</a:t>
            </a:r>
            <a:endParaRPr lang="uk-UA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 управління персоналу надійшло та надано відповіді на 120 звернень громадян, 73 публічних запити, підготовлено 618 листів вихідної кореспонденції</a:t>
            </a:r>
            <a:endParaRPr lang="uk-UA" sz="1800" b="0" strike="noStrike" spc="-1" dirty="0">
              <a:latin typeface="Arial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8F5EC24-44F9-C644-AF3F-4E7A63607748}"/>
              </a:ext>
            </a:extLst>
          </p:cNvPr>
          <p:cNvGraphicFramePr/>
          <p:nvPr/>
        </p:nvGraphicFramePr>
        <p:xfrm rot="25800">
          <a:off x="1424520" y="1396800"/>
          <a:ext cx="7698960" cy="528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440000" y="4104000"/>
            <a:ext cx="7558560" cy="264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uk-UA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РА – про затвердження: штатних розписів, положень, посадових інструкцій, переліку питань на конкурс, про порядок проведення щорічної оцінки та проведення атестації, плану роботи з кадрами, про порядок проведення конкурсу, про розподіл обов'язків;</a:t>
            </a:r>
            <a:endParaRPr lang="uk-UA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РБ – про прийняття, переведення, сумісництво, звільнення, атестацію, підвищення кваліфікації, стажування, щорічну оцінку, заохочення (нагородження, преміювання), нарахування матеріальної допомоги, надання відпусток щодо догляду за дитиною, за власний рахунок;</a:t>
            </a:r>
            <a:endParaRPr lang="uk-UA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РВ – про щорічні оплачувані відпустки та відпустки у зв'язку з навчанням, короткострокові відрядження в межах України та за кордон;</a:t>
            </a:r>
            <a:endParaRPr lang="uk-UA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РГ – про перенесення робочих днів, про оголошення конкурсу, про участь у навчанні, про виконання обов'язків, про затвердження кадрового резерву, про службове розслідування/перевірку, про оголошення догани.</a:t>
            </a:r>
            <a:endParaRPr lang="uk-UA" sz="14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1584000" y="144000"/>
            <a:ext cx="7198560" cy="16605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Розпорядження</a:t>
            </a:r>
            <a:r>
              <a:rPr lang="uk-UA" sz="2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uk-UA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міського</a:t>
            </a:r>
            <a:r>
              <a:rPr lang="uk-UA" sz="2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uk-UA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голови</a:t>
            </a:r>
            <a:endParaRPr lang="uk-UA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з кадрових питань</a:t>
            </a:r>
            <a:endParaRPr lang="uk-UA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Упродовж 2021 року підготовлено — 3931 розпорядження</a:t>
            </a:r>
            <a:endParaRPr lang="uk-UA" sz="1800" b="0" strike="noStrike" spc="-1" dirty="0">
              <a:latin typeface="Arial"/>
            </a:endParaRPr>
          </a:p>
        </p:txBody>
      </p:sp>
      <p:graphicFrame>
        <p:nvGraphicFramePr>
          <p:cNvPr id="189" name="Диаграмма 6"/>
          <p:cNvGraphicFramePr/>
          <p:nvPr>
            <p:extLst>
              <p:ext uri="{D42A27DB-BD31-4B8C-83A1-F6EECF244321}">
                <p14:modId xmlns:p14="http://schemas.microsoft.com/office/powerpoint/2010/main" val="1608398152"/>
              </p:ext>
            </p:extLst>
          </p:nvPr>
        </p:nvGraphicFramePr>
        <p:xfrm>
          <a:off x="2400300" y="1995854"/>
          <a:ext cx="6023700" cy="225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872000" y="370800"/>
            <a:ext cx="7265160" cy="16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Інформація про відрядження працівників виконавчих органів Луцької міської ради </a:t>
            </a:r>
            <a:endParaRPr lang="uk-UA" sz="3600" b="0" strike="noStrike" spc="-1">
              <a:latin typeface="Arial"/>
            </a:endParaRPr>
          </a:p>
        </p:txBody>
      </p:sp>
      <p:graphicFrame>
        <p:nvGraphicFramePr>
          <p:cNvPr id="191" name="Діаграма 7"/>
          <p:cNvGraphicFramePr/>
          <p:nvPr>
            <p:extLst>
              <p:ext uri="{D42A27DB-BD31-4B8C-83A1-F6EECF244321}">
                <p14:modId xmlns:p14="http://schemas.microsoft.com/office/powerpoint/2010/main" val="3846773686"/>
              </p:ext>
            </p:extLst>
          </p:nvPr>
        </p:nvGraphicFramePr>
        <p:xfrm>
          <a:off x="72000" y="2160000"/>
          <a:ext cx="9386640" cy="388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4537</TotalTime>
  <Words>1400</Words>
  <Application>Microsoft Office PowerPoint</Application>
  <PresentationFormat>Екран (4:3)</PresentationFormat>
  <Paragraphs>232</Paragraphs>
  <Slides>23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слайдів</vt:lpstr>
      </vt:variant>
      <vt:variant>
        <vt:i4>23</vt:i4>
      </vt:variant>
    </vt:vector>
  </HeadingPairs>
  <TitlesOfParts>
    <vt:vector size="34" baseType="lpstr">
      <vt:lpstr>Arial</vt:lpstr>
      <vt:lpstr>Calibri</vt:lpstr>
      <vt:lpstr>Century Gothic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Інформація про роботу відділу з питань  запобігання та виявлення корупції   персоналу за  2021 рік 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dc:description/>
  <cp:lastModifiedBy>Тетяна Тирилюк</cp:lastModifiedBy>
  <cp:revision>476</cp:revision>
  <dcterms:created xsi:type="dcterms:W3CDTF">2012-03-10T06:30:31Z</dcterms:created>
  <dcterms:modified xsi:type="dcterms:W3CDTF">2022-07-28T09:05:14Z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Екран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24</vt:i4>
  </property>
</Properties>
</file>